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4"/>
  </p:notesMasterIdLst>
  <p:sldIdLst>
    <p:sldId id="259" r:id="rId2"/>
    <p:sldId id="257" r:id="rId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6"/>
    <p:restoredTop sz="79866"/>
  </p:normalViewPr>
  <p:slideViewPr>
    <p:cSldViewPr snapToGrid="0" snapToObjects="1">
      <p:cViewPr>
        <p:scale>
          <a:sx n="97" d="100"/>
          <a:sy n="97" d="100"/>
        </p:scale>
        <p:origin x="2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0574C-A813-2B4A-BCB7-2608B5FCE2E3}" type="datetimeFigureOut">
              <a:rPr kumimoji="1" lang="ja-JP" altLang="en-US" smtClean="0"/>
              <a:t>2017/12/4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F4CCF-60B9-3942-B5A7-95B378348A6B}" type="slidenum">
              <a:rPr kumimoji="1" lang="ja-JP" altLang="en-US" smtClean="0"/>
              <a:t>‹#›</a:t>
            </a:fld>
            <a:endParaRPr kumimoji="1" lang="ja-JP" altLang="en-US"/>
          </a:p>
        </p:txBody>
      </p:sp>
    </p:spTree>
    <p:extLst>
      <p:ext uri="{BB962C8B-B14F-4D97-AF65-F5344CB8AC3E}">
        <p14:creationId xmlns:p14="http://schemas.microsoft.com/office/powerpoint/2010/main" val="399712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ja-JP" altLang="en-US" dirty="0" smtClean="0"/>
              <a:t>以前、がんの進行過程は、直線的な変異の蓄積による単一のクローン形成過程と考えられてきました。</a:t>
            </a:r>
            <a:endParaRPr lang="en-US" altLang="ja-JP" dirty="0" smtClean="0"/>
          </a:p>
          <a:p>
            <a:r>
              <a:rPr lang="ja-JP" altLang="en-US" dirty="0" smtClean="0"/>
              <a:t>しかし現在では、変異の蓄積過程が分岐することで、腫瘍には複数のがん部分型が混在し、それらが抗がん剤治療過程でダイナミックなクローン進化をすることが知られています。</a:t>
            </a:r>
            <a:endParaRPr lang="en-US" altLang="ja-JP" dirty="0" smtClean="0"/>
          </a:p>
          <a:p>
            <a:r>
              <a:rPr lang="ja-JP" altLang="en-US" dirty="0" smtClean="0"/>
              <a:t>また、近年のがん治療では、生化学検査によりがん部分型を同定し、部分型に応じた標準治療を施すことが一般的になってきていますが、</a:t>
            </a:r>
            <a:endParaRPr lang="en-US" altLang="ja-JP" dirty="0" smtClean="0"/>
          </a:p>
          <a:p>
            <a:r>
              <a:rPr lang="ja-JP" altLang="en-US" sz="1200" kern="1200" dirty="0" smtClean="0">
                <a:solidFill>
                  <a:schemeClr val="tx1"/>
                </a:solidFill>
                <a:effectLst/>
                <a:latin typeface="+mn-lt"/>
                <a:ea typeface="+mn-ea"/>
                <a:cs typeface="+mn-cs"/>
              </a:rPr>
              <a:t>未知の部分型は、こうした生化学検査では同定できず、シーケンシングデータの活用が必要となります。</a:t>
            </a:r>
            <a:endParaRPr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smtClean="0">
                <a:solidFill>
                  <a:schemeClr val="tx1"/>
                </a:solidFill>
                <a:effectLst/>
                <a:latin typeface="+mn-lt"/>
                <a:ea typeface="+mn-ea"/>
                <a:cs typeface="+mn-cs"/>
              </a:rPr>
              <a:t>そこで我々は、クリニカルシーケンスから、部分型構成比・増殖率を推定し、予後の予測、及び制御工学を応用した最適な抗がん剤投薬計画の提案を行うことを目標に開発を行っております。</a:t>
            </a:r>
            <a:endParaRPr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smtClean="0">
                <a:solidFill>
                  <a:schemeClr val="tx1"/>
                </a:solidFill>
                <a:effectLst/>
                <a:latin typeface="+mn-lt"/>
                <a:ea typeface="+mn-ea"/>
                <a:cs typeface="+mn-cs"/>
              </a:rPr>
              <a:t>詳しくは、ポスター</a:t>
            </a:r>
            <a:r>
              <a:rPr lang="en-US" altLang="ja-JP" sz="1200" kern="1200" dirty="0" smtClean="0">
                <a:solidFill>
                  <a:schemeClr val="tx1"/>
                </a:solidFill>
                <a:effectLst/>
                <a:latin typeface="+mn-lt"/>
                <a:ea typeface="+mn-ea"/>
                <a:cs typeface="+mn-cs"/>
              </a:rPr>
              <a:t>69</a:t>
            </a:r>
            <a:r>
              <a:rPr lang="ja-JP" altLang="en-US" sz="1200" kern="1200" dirty="0" smtClean="0">
                <a:solidFill>
                  <a:schemeClr val="tx1"/>
                </a:solidFill>
                <a:effectLst/>
                <a:latin typeface="+mn-lt"/>
                <a:ea typeface="+mn-ea"/>
                <a:cs typeface="+mn-cs"/>
              </a:rPr>
              <a:t>番にお越しください。宜しくお願いします。</a:t>
            </a:r>
            <a:endParaRPr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214633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誤差の</a:t>
            </a:r>
            <a:r>
              <a:rPr kumimoji="1" lang="en-US" altLang="ja-JP" dirty="0" smtClean="0"/>
              <a:t>doubling time</a:t>
            </a:r>
            <a:r>
              <a:rPr kumimoji="1" lang="ja-JP" altLang="en-US" dirty="0" smtClean="0"/>
              <a:t>を計算</a:t>
            </a:r>
            <a:r>
              <a:rPr kumimoji="1" lang="en-US" altLang="ja-JP" dirty="0" smtClean="0"/>
              <a:t>(log plot)</a:t>
            </a:r>
          </a:p>
          <a:p>
            <a:r>
              <a:rPr kumimoji="1" lang="ja-JP" altLang="en-US" dirty="0" smtClean="0"/>
              <a:t>大気では約</a:t>
            </a:r>
            <a:r>
              <a:rPr kumimoji="1" lang="en-US" altLang="ja-JP" dirty="0" smtClean="0"/>
              <a:t>1.5-2</a:t>
            </a:r>
            <a:r>
              <a:rPr kumimoji="1" lang="ja-JP" altLang="en-US" dirty="0" smtClean="0"/>
              <a:t>日</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EFF4CCF-60B9-3942-B5A7-95B378348A6B}" type="slidenum">
              <a:rPr kumimoji="1" lang="ja-JP" altLang="en-US" smtClean="0"/>
              <a:t>2</a:t>
            </a:fld>
            <a:endParaRPr kumimoji="1" lang="ja-JP" altLang="en-US"/>
          </a:p>
        </p:txBody>
      </p:sp>
    </p:spTree>
    <p:extLst>
      <p:ext uri="{BB962C8B-B14F-4D97-AF65-F5344CB8AC3E}">
        <p14:creationId xmlns:p14="http://schemas.microsoft.com/office/powerpoint/2010/main" val="63690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932E221-28DA-6642-92D8-5670ECF8AABA}" type="slidenum">
              <a:rPr kumimoji="1" lang="ja-JP" altLang="en-US" smtClean="0"/>
              <a:t>‹#›</a:t>
            </a:fld>
            <a:endParaRPr kumimoji="1" lang="ja-JP" altLang="en-US"/>
          </a:p>
        </p:txBody>
      </p:sp>
      <p:sp>
        <p:nvSpPr>
          <p:cNvPr id="5" name="Date Placeholder 4"/>
          <p:cNvSpPr>
            <a:spLocks noGrp="1"/>
          </p:cNvSpPr>
          <p:nvPr>
            <p:ph type="dt" sz="half" idx="10"/>
          </p:nvPr>
        </p:nvSpPr>
        <p:spPr/>
        <p:txBody>
          <a:bodyPr/>
          <a:lstStyle/>
          <a:p>
            <a:fld id="{98C5F7B6-454F-F64E-A629-E7445CB9572F}" type="datetimeFigureOut">
              <a:rPr kumimoji="1" lang="ja-JP" altLang="en-US" smtClean="0"/>
              <a:t>2017/12/4</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C5F7B6-454F-F64E-A629-E7445CB9572F}" type="datetimeFigureOut">
              <a:rPr kumimoji="1" lang="ja-JP" altLang="en-US" smtClean="0"/>
              <a:t>2017/12/4</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932E221-28DA-6642-92D8-5670ECF8AABA}" type="slidenum">
              <a:rPr kumimoji="1" lang="ja-JP" altLang="en-US" smtClean="0"/>
              <a:t>‹#›</a:t>
            </a:fld>
            <a:endParaRPr kumimoji="1" lang="ja-JP" altLang="en-US"/>
          </a:p>
        </p:txBody>
      </p:sp>
    </p:spTree>
    <p:extLst>
      <p:ext uri="{BB962C8B-B14F-4D97-AF65-F5344CB8AC3E}">
        <p14:creationId xmlns:p14="http://schemas.microsoft.com/office/powerpoint/2010/main" val="126813315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tiff"/><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tiff"/><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図形グループ 17"/>
          <p:cNvGrpSpPr/>
          <p:nvPr/>
        </p:nvGrpSpPr>
        <p:grpSpPr>
          <a:xfrm>
            <a:off x="1294681" y="1627707"/>
            <a:ext cx="9339242" cy="4640571"/>
            <a:chOff x="1290146" y="1084368"/>
            <a:chExt cx="9339242" cy="568084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26" y="2549744"/>
              <a:ext cx="3501065" cy="2114061"/>
            </a:xfrm>
            <a:prstGeom prst="rect">
              <a:avLst/>
            </a:prstGeom>
          </p:spPr>
        </p:pic>
        <p:grpSp>
          <p:nvGrpSpPr>
            <p:cNvPr id="8" name="Group 7"/>
            <p:cNvGrpSpPr/>
            <p:nvPr/>
          </p:nvGrpSpPr>
          <p:grpSpPr>
            <a:xfrm>
              <a:off x="5405520" y="2703044"/>
              <a:ext cx="3861956" cy="1606317"/>
              <a:chOff x="201705" y="4860846"/>
              <a:chExt cx="3963894" cy="1562100"/>
            </a:xfrm>
          </p:grpSpPr>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6" name="TextBox 5"/>
              <p:cNvSpPr txBox="1"/>
              <p:nvPr/>
            </p:nvSpPr>
            <p:spPr>
              <a:xfrm>
                <a:off x="201705" y="5798986"/>
                <a:ext cx="1102461" cy="284339"/>
              </a:xfrm>
              <a:prstGeom prst="rect">
                <a:avLst/>
              </a:prstGeom>
              <a:noFill/>
            </p:spPr>
            <p:txBody>
              <a:bodyPr wrap="square" rtlCol="0">
                <a:spAutoFit/>
              </a:bodyPr>
              <a:lstStyle/>
              <a:p>
                <a:r>
                  <a:rPr lang="ja-JP" altLang="en-US" sz="1300">
                    <a:latin typeface="Hiragino Mincho ProN W3" charset="-128"/>
                    <a:ea typeface="Hiragino Mincho ProN W3" charset="-128"/>
                    <a:cs typeface="Hiragino Mincho ProN W3" charset="-128"/>
                  </a:rPr>
                  <a:t>正常細胞</a:t>
                </a:r>
                <a:endParaRPr lang="en-US" sz="1300" dirty="0">
                  <a:latin typeface="Hiragino Mincho ProN W3" charset="-128"/>
                  <a:ea typeface="Hiragino Mincho ProN W3" charset="-128"/>
                  <a:cs typeface="Hiragino Mincho ProN W3" charset="-128"/>
                </a:endParaRPr>
              </a:p>
            </p:txBody>
          </p:sp>
          <p:sp>
            <p:nvSpPr>
              <p:cNvPr id="7" name="TextBox 6"/>
              <p:cNvSpPr txBox="1"/>
              <p:nvPr/>
            </p:nvSpPr>
            <p:spPr>
              <a:xfrm>
                <a:off x="1081191" y="5859900"/>
                <a:ext cx="1102461" cy="284339"/>
              </a:xfrm>
              <a:prstGeom prst="rect">
                <a:avLst/>
              </a:prstGeom>
              <a:noFill/>
            </p:spPr>
            <p:txBody>
              <a:bodyPr wrap="square" rtlCol="0">
                <a:spAutoFit/>
              </a:bodyPr>
              <a:lstStyle/>
              <a:p>
                <a:r>
                  <a:rPr lang="en-US" sz="1300" dirty="0">
                    <a:latin typeface="Hiragino Mincho ProN W3" charset="-128"/>
                    <a:ea typeface="Hiragino Mincho ProN W3" charset="-128"/>
                    <a:cs typeface="Hiragino Mincho ProN W3" charset="-128"/>
                  </a:rPr>
                  <a:t>MRCA</a:t>
                </a:r>
              </a:p>
            </p:txBody>
          </p:sp>
        </p:grpSp>
        <p:sp>
          <p:nvSpPr>
            <p:cNvPr id="29" name="TextBox 28"/>
            <p:cNvSpPr txBox="1"/>
            <p:nvPr/>
          </p:nvSpPr>
          <p:spPr>
            <a:xfrm>
              <a:off x="1708726" y="4806641"/>
              <a:ext cx="1862669" cy="369332"/>
            </a:xfrm>
            <a:prstGeom prst="rect">
              <a:avLst/>
            </a:prstGeom>
            <a:noFill/>
          </p:spPr>
          <p:txBody>
            <a:bodyPr wrap="square" rtlCol="0">
              <a:spAutoFit/>
            </a:bodyPr>
            <a:lstStyle/>
            <a:p>
              <a:r>
                <a:rPr lang="ja-JP" altLang="en-US" dirty="0"/>
                <a:t>近年のがん治療</a:t>
              </a:r>
              <a:endParaRPr lang="en-US" altLang="ja-JP" dirty="0"/>
            </a:p>
          </p:txBody>
        </p:sp>
        <p:sp>
          <p:nvSpPr>
            <p:cNvPr id="30" name="Rectangle 29"/>
            <p:cNvSpPr/>
            <p:nvPr/>
          </p:nvSpPr>
          <p:spPr>
            <a:xfrm>
              <a:off x="3755717" y="4806641"/>
              <a:ext cx="3416320" cy="369332"/>
            </a:xfrm>
            <a:prstGeom prst="rect">
              <a:avLst/>
            </a:prstGeom>
          </p:spPr>
          <p:txBody>
            <a:bodyPr wrap="none">
              <a:spAutoFit/>
            </a:bodyPr>
            <a:lstStyle/>
            <a:p>
              <a:r>
                <a:rPr lang="ja-JP" altLang="en-US" dirty="0"/>
                <a:t>生化学検査による部分型の同定</a:t>
              </a:r>
              <a:endParaRPr lang="en-US" altLang="ja-JP" dirty="0"/>
            </a:p>
          </p:txBody>
        </p:sp>
        <p:sp>
          <p:nvSpPr>
            <p:cNvPr id="31" name="Rectangle 30"/>
            <p:cNvSpPr/>
            <p:nvPr/>
          </p:nvSpPr>
          <p:spPr>
            <a:xfrm>
              <a:off x="7905565" y="4806641"/>
              <a:ext cx="2723823" cy="369332"/>
            </a:xfrm>
            <a:prstGeom prst="rect">
              <a:avLst/>
            </a:prstGeom>
            <a:solidFill>
              <a:schemeClr val="bg1"/>
            </a:solidFill>
          </p:spPr>
          <p:txBody>
            <a:bodyPr wrap="none">
              <a:spAutoFit/>
            </a:bodyPr>
            <a:lstStyle/>
            <a:p>
              <a:r>
                <a:rPr lang="ja-JP" altLang="en-US" dirty="0"/>
                <a:t>部分型に応じた標準治療</a:t>
              </a:r>
              <a:endParaRPr lang="en-US" altLang="ja-JP" dirty="0"/>
            </a:p>
          </p:txBody>
        </p:sp>
        <p:sp>
          <p:nvSpPr>
            <p:cNvPr id="35" name="Right Arrow 34"/>
            <p:cNvSpPr/>
            <p:nvPr/>
          </p:nvSpPr>
          <p:spPr>
            <a:xfrm>
              <a:off x="7255839" y="4830810"/>
              <a:ext cx="526330" cy="320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9090" y="5155031"/>
              <a:ext cx="8807669" cy="1610185"/>
              <a:chOff x="256089" y="5155030"/>
              <a:chExt cx="8807669" cy="1610185"/>
            </a:xfrm>
          </p:grpSpPr>
          <p:grpSp>
            <p:nvGrpSpPr>
              <p:cNvPr id="26" name="Group 25"/>
              <p:cNvGrpSpPr/>
              <p:nvPr/>
            </p:nvGrpSpPr>
            <p:grpSpPr>
              <a:xfrm>
                <a:off x="6112839" y="5708239"/>
                <a:ext cx="455313" cy="428584"/>
                <a:chOff x="1228083" y="1673537"/>
                <a:chExt cx="968343" cy="436519"/>
              </a:xfrm>
            </p:grpSpPr>
            <p:sp>
              <p:nvSpPr>
                <p:cNvPr id="23" name="Chevron 22"/>
                <p:cNvSpPr/>
                <p:nvPr/>
              </p:nvSpPr>
              <p:spPr>
                <a:xfrm rot="5400000">
                  <a:off x="1579191" y="1322429"/>
                  <a:ext cx="266127" cy="968343"/>
                </a:xfrm>
                <a:prstGeom prst="chevron">
                  <a:avLst>
                    <a:gd name="adj" fmla="val 62310"/>
                  </a:avLst>
                </a:prstGeom>
                <a:gradFill>
                  <a:lin ang="7200000" scaled="0"/>
                </a:gra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4" name="Chevron 23"/>
                <p:cNvSpPr/>
                <p:nvPr/>
              </p:nvSpPr>
              <p:spPr>
                <a:xfrm rot="5400000">
                  <a:off x="1579191" y="1492821"/>
                  <a:ext cx="266127" cy="968343"/>
                </a:xfrm>
                <a:prstGeom prst="chevron">
                  <a:avLst>
                    <a:gd name="adj" fmla="val 62310"/>
                  </a:avLst>
                </a:prstGeom>
                <a:gradFill>
                  <a:lin ang="7200000" scaled="0"/>
                </a:gra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sp>
            <p:nvSpPr>
              <p:cNvPr id="36" name="TextBox 35"/>
              <p:cNvSpPr txBox="1"/>
              <p:nvPr/>
            </p:nvSpPr>
            <p:spPr>
              <a:xfrm>
                <a:off x="678808" y="5664882"/>
                <a:ext cx="3186994" cy="369332"/>
              </a:xfrm>
              <a:prstGeom prst="rect">
                <a:avLst/>
              </a:prstGeom>
              <a:noFill/>
            </p:spPr>
            <p:txBody>
              <a:bodyPr wrap="square" rtlCol="0">
                <a:spAutoFit/>
              </a:bodyPr>
              <a:lstStyle/>
              <a:p>
                <a:r>
                  <a:rPr lang="ja-JP" altLang="en-US"/>
                  <a:t>患者のクリニカルシーケンス</a:t>
                </a:r>
                <a:endParaRPr lang="en-US" altLang="ja-JP" dirty="0"/>
              </a:p>
            </p:txBody>
          </p:sp>
          <p:sp>
            <p:nvSpPr>
              <p:cNvPr id="38" name="TextBox 37"/>
              <p:cNvSpPr txBox="1"/>
              <p:nvPr/>
            </p:nvSpPr>
            <p:spPr>
              <a:xfrm>
                <a:off x="4775019" y="5444946"/>
                <a:ext cx="3349456" cy="369332"/>
              </a:xfrm>
              <a:prstGeom prst="rect">
                <a:avLst/>
              </a:prstGeom>
              <a:noFill/>
            </p:spPr>
            <p:txBody>
              <a:bodyPr wrap="square" rtlCol="0">
                <a:spAutoFit/>
              </a:bodyPr>
              <a:lstStyle/>
              <a:p>
                <a:r>
                  <a:rPr lang="ja-JP" altLang="en-US" dirty="0"/>
                  <a:t>部分型構成比・増殖率の推定</a:t>
                </a:r>
                <a:endParaRPr lang="en-US" dirty="0"/>
              </a:p>
            </p:txBody>
          </p:sp>
          <p:sp>
            <p:nvSpPr>
              <p:cNvPr id="42" name="Right Arrow 41"/>
              <p:cNvSpPr/>
              <p:nvPr/>
            </p:nvSpPr>
            <p:spPr>
              <a:xfrm>
                <a:off x="3936627" y="5689050"/>
                <a:ext cx="526330" cy="320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256089" y="5336693"/>
                <a:ext cx="8807669" cy="142852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22212" y="5155030"/>
                <a:ext cx="731884" cy="400110"/>
              </a:xfrm>
              <a:prstGeom prst="rect">
                <a:avLst/>
              </a:prstGeom>
              <a:solidFill>
                <a:schemeClr val="accent2"/>
              </a:solidFill>
              <a:ln>
                <a:noFill/>
              </a:ln>
            </p:spPr>
            <p:txBody>
              <a:bodyPr wrap="square" rtlCol="0">
                <a:spAutoFit/>
              </a:bodyPr>
              <a:lstStyle/>
              <a:p>
                <a:r>
                  <a:rPr lang="ja-JP" altLang="en-US" sz="2000" dirty="0">
                    <a:solidFill>
                      <a:schemeClr val="bg1"/>
                    </a:solidFill>
                  </a:rPr>
                  <a:t>目標</a:t>
                </a:r>
                <a:endParaRPr lang="en-US" sz="2000" dirty="0">
                  <a:solidFill>
                    <a:schemeClr val="bg1"/>
                  </a:solidFill>
                </a:endParaRPr>
              </a:p>
            </p:txBody>
          </p:sp>
          <p:sp>
            <p:nvSpPr>
              <p:cNvPr id="50" name="TextBox 49"/>
              <p:cNvSpPr txBox="1"/>
              <p:nvPr/>
            </p:nvSpPr>
            <p:spPr>
              <a:xfrm>
                <a:off x="4810250" y="6063215"/>
                <a:ext cx="3734659" cy="646331"/>
              </a:xfrm>
              <a:prstGeom prst="rect">
                <a:avLst/>
              </a:prstGeom>
              <a:noFill/>
            </p:spPr>
            <p:txBody>
              <a:bodyPr wrap="square" rtlCol="0">
                <a:spAutoFit/>
              </a:bodyPr>
              <a:lstStyle/>
              <a:p>
                <a:r>
                  <a:rPr lang="ja-JP" altLang="en-US" dirty="0"/>
                  <a:t>・予後の予測</a:t>
                </a:r>
                <a:endParaRPr lang="en-US" altLang="ja-JP" dirty="0"/>
              </a:p>
              <a:p>
                <a:r>
                  <a:rPr lang="ja-JP" altLang="en-US" dirty="0"/>
                  <a:t>・最適な抗がん剤投薬計画の提案</a:t>
                </a:r>
                <a:endParaRPr lang="en-US" dirty="0"/>
              </a:p>
            </p:txBody>
          </p:sp>
        </p:grpSp>
        <p:sp>
          <p:nvSpPr>
            <p:cNvPr id="9" name="TextBox 8"/>
            <p:cNvSpPr txBox="1"/>
            <p:nvPr/>
          </p:nvSpPr>
          <p:spPr>
            <a:xfrm>
              <a:off x="3330393" y="1446648"/>
              <a:ext cx="2316480" cy="369332"/>
            </a:xfrm>
            <a:prstGeom prst="rect">
              <a:avLst/>
            </a:prstGeom>
            <a:noFill/>
          </p:spPr>
          <p:txBody>
            <a:bodyPr wrap="square" rtlCol="0">
              <a:spAutoFit/>
            </a:bodyPr>
            <a:lstStyle/>
            <a:p>
              <a:r>
                <a:rPr lang="ja-JP" altLang="en-US" dirty="0"/>
                <a:t>直線的な変異の蓄積</a:t>
              </a:r>
              <a:endParaRPr lang="en-US" altLang="ja-JP" dirty="0"/>
            </a:p>
          </p:txBody>
        </p:sp>
        <p:sp>
          <p:nvSpPr>
            <p:cNvPr id="10" name="TextBox 9"/>
            <p:cNvSpPr txBox="1"/>
            <p:nvPr/>
          </p:nvSpPr>
          <p:spPr>
            <a:xfrm>
              <a:off x="1708725" y="1457342"/>
              <a:ext cx="1325880" cy="369332"/>
            </a:xfrm>
            <a:prstGeom prst="rect">
              <a:avLst/>
            </a:prstGeom>
            <a:noFill/>
          </p:spPr>
          <p:txBody>
            <a:bodyPr wrap="square" rtlCol="0">
              <a:spAutoFit/>
            </a:bodyPr>
            <a:lstStyle/>
            <a:p>
              <a:r>
                <a:rPr lang="ja-JP" altLang="en-US" dirty="0"/>
                <a:t>以前の描像</a:t>
              </a:r>
              <a:endParaRPr lang="en-US" dirty="0"/>
            </a:p>
          </p:txBody>
        </p:sp>
        <p:sp>
          <p:nvSpPr>
            <p:cNvPr id="11" name="TextBox 10"/>
            <p:cNvSpPr txBox="1"/>
            <p:nvPr/>
          </p:nvSpPr>
          <p:spPr>
            <a:xfrm>
              <a:off x="6289502" y="1457342"/>
              <a:ext cx="2977974" cy="369332"/>
            </a:xfrm>
            <a:prstGeom prst="rect">
              <a:avLst/>
            </a:prstGeom>
            <a:noFill/>
          </p:spPr>
          <p:txBody>
            <a:bodyPr wrap="square" rtlCol="0">
              <a:spAutoFit/>
            </a:bodyPr>
            <a:lstStyle/>
            <a:p>
              <a:r>
                <a:rPr lang="ja-JP" altLang="en-US" dirty="0"/>
                <a:t>単一</a:t>
              </a:r>
              <a:r>
                <a:rPr lang="ja-JP" altLang="en-US"/>
                <a:t>の部分型（クローン）</a:t>
              </a:r>
              <a:endParaRPr lang="en-US" dirty="0"/>
            </a:p>
          </p:txBody>
        </p:sp>
        <p:sp>
          <p:nvSpPr>
            <p:cNvPr id="12" name="TextBox 11"/>
            <p:cNvSpPr txBox="1"/>
            <p:nvPr/>
          </p:nvSpPr>
          <p:spPr>
            <a:xfrm>
              <a:off x="1708725" y="2010817"/>
              <a:ext cx="1386840" cy="369332"/>
            </a:xfrm>
            <a:prstGeom prst="rect">
              <a:avLst/>
            </a:prstGeom>
            <a:noFill/>
          </p:spPr>
          <p:txBody>
            <a:bodyPr wrap="square" rtlCol="0">
              <a:spAutoFit/>
            </a:bodyPr>
            <a:lstStyle/>
            <a:p>
              <a:r>
                <a:rPr lang="ja-JP" altLang="en-US" dirty="0"/>
                <a:t>現在の描像</a:t>
              </a:r>
              <a:endParaRPr lang="en-US" dirty="0"/>
            </a:p>
          </p:txBody>
        </p:sp>
        <p:sp>
          <p:nvSpPr>
            <p:cNvPr id="13" name="TextBox 12"/>
            <p:cNvSpPr txBox="1"/>
            <p:nvPr/>
          </p:nvSpPr>
          <p:spPr>
            <a:xfrm>
              <a:off x="3330394" y="2008629"/>
              <a:ext cx="2403191" cy="369332"/>
            </a:xfrm>
            <a:prstGeom prst="rect">
              <a:avLst/>
            </a:prstGeom>
            <a:noFill/>
          </p:spPr>
          <p:txBody>
            <a:bodyPr wrap="square" rtlCol="0">
              <a:spAutoFit/>
            </a:bodyPr>
            <a:lstStyle/>
            <a:p>
              <a:r>
                <a:rPr lang="ja-JP" altLang="en-US" dirty="0"/>
                <a:t>分岐した変異の蓄積</a:t>
              </a:r>
              <a:endParaRPr lang="en-US" dirty="0"/>
            </a:p>
          </p:txBody>
        </p:sp>
        <p:sp>
          <p:nvSpPr>
            <p:cNvPr id="14" name="TextBox 13"/>
            <p:cNvSpPr txBox="1"/>
            <p:nvPr/>
          </p:nvSpPr>
          <p:spPr>
            <a:xfrm>
              <a:off x="6289503" y="2010648"/>
              <a:ext cx="3692677" cy="369332"/>
            </a:xfrm>
            <a:prstGeom prst="rect">
              <a:avLst/>
            </a:prstGeom>
            <a:noFill/>
          </p:spPr>
          <p:txBody>
            <a:bodyPr wrap="square" rtlCol="0">
              <a:spAutoFit/>
            </a:bodyPr>
            <a:lstStyle/>
            <a:p>
              <a:r>
                <a:rPr lang="ja-JP" altLang="en-US" dirty="0"/>
                <a:t>混在した部分型（サブクローン）</a:t>
              </a:r>
              <a:endParaRPr lang="en-US" dirty="0"/>
            </a:p>
          </p:txBody>
        </p:sp>
        <p:sp>
          <p:nvSpPr>
            <p:cNvPr id="16" name="Right Arrow 15"/>
            <p:cNvSpPr/>
            <p:nvPr/>
          </p:nvSpPr>
          <p:spPr>
            <a:xfrm>
              <a:off x="5651105" y="1457343"/>
              <a:ext cx="526330" cy="247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5646873" y="2027244"/>
              <a:ext cx="526330" cy="247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290146" y="1238453"/>
              <a:ext cx="8807669" cy="122582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42395" y="1084368"/>
              <a:ext cx="1787999" cy="400110"/>
            </a:xfrm>
            <a:prstGeom prst="rect">
              <a:avLst/>
            </a:prstGeom>
            <a:solidFill>
              <a:schemeClr val="accent2"/>
            </a:solidFill>
            <a:ln>
              <a:noFill/>
            </a:ln>
          </p:spPr>
          <p:txBody>
            <a:bodyPr wrap="square" rtlCol="0">
              <a:spAutoFit/>
            </a:bodyPr>
            <a:lstStyle/>
            <a:p>
              <a:r>
                <a:rPr lang="ja-JP" altLang="en-US" sz="2000" dirty="0">
                  <a:solidFill>
                    <a:schemeClr val="bg1"/>
                  </a:solidFill>
                </a:rPr>
                <a:t>がん進行過程</a:t>
              </a:r>
              <a:endParaRPr lang="en-US" sz="2000" dirty="0">
                <a:solidFill>
                  <a:schemeClr val="bg1"/>
                </a:solidFill>
              </a:endParaRPr>
            </a:p>
          </p:txBody>
        </p:sp>
        <p:grpSp>
          <p:nvGrpSpPr>
            <p:cNvPr id="52" name="Group 51"/>
            <p:cNvGrpSpPr/>
            <p:nvPr/>
          </p:nvGrpSpPr>
          <p:grpSpPr>
            <a:xfrm>
              <a:off x="2144923" y="1740928"/>
              <a:ext cx="495090" cy="276992"/>
              <a:chOff x="1228080" y="1773873"/>
              <a:chExt cx="1033041" cy="336179"/>
            </a:xfrm>
          </p:grpSpPr>
          <p:sp>
            <p:nvSpPr>
              <p:cNvPr id="53" name="Chevron 52"/>
              <p:cNvSpPr/>
              <p:nvPr/>
            </p:nvSpPr>
            <p:spPr>
              <a:xfrm rot="5400000">
                <a:off x="1661706" y="1340249"/>
                <a:ext cx="165791" cy="1033039"/>
              </a:xfrm>
              <a:prstGeom prst="chevron">
                <a:avLst>
                  <a:gd name="adj" fmla="val 62310"/>
                </a:avLst>
              </a:prstGeom>
              <a:gradFill>
                <a:lin ang="7200000" scaled="0"/>
              </a:gra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54" name="Chevron 53"/>
              <p:cNvSpPr/>
              <p:nvPr/>
            </p:nvSpPr>
            <p:spPr>
              <a:xfrm rot="5400000">
                <a:off x="1661705" y="1510637"/>
                <a:ext cx="165790" cy="1033039"/>
              </a:xfrm>
              <a:prstGeom prst="chevron">
                <a:avLst>
                  <a:gd name="adj" fmla="val 62310"/>
                </a:avLst>
              </a:prstGeom>
              <a:gradFill>
                <a:lin ang="7200000" scaled="0"/>
              </a:gra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grpSp>
      <p:sp>
        <p:nvSpPr>
          <p:cNvPr id="56" name="TextBox 55"/>
          <p:cNvSpPr txBox="1"/>
          <p:nvPr/>
        </p:nvSpPr>
        <p:spPr>
          <a:xfrm>
            <a:off x="930248" y="164718"/>
            <a:ext cx="8097431" cy="461665"/>
          </a:xfrm>
          <a:prstGeom prst="rect">
            <a:avLst/>
          </a:prstGeom>
          <a:noFill/>
        </p:spPr>
        <p:txBody>
          <a:bodyPr wrap="square" rtlCol="0">
            <a:spAutoFit/>
          </a:bodyPr>
          <a:lstStyle/>
          <a:p>
            <a:r>
              <a:rPr lang="ja-JP" altLang="en-US" sz="2400" b="1" dirty="0"/>
              <a:t>東京大学　</a:t>
            </a:r>
            <a:r>
              <a:rPr lang="ja-JP" altLang="en-US" sz="2400" b="1" dirty="0" smtClean="0"/>
              <a:t>新領域　メディカル</a:t>
            </a:r>
            <a:r>
              <a:rPr lang="ja-JP" altLang="en-US" sz="2400" b="1" dirty="0"/>
              <a:t>情報生命</a:t>
            </a:r>
            <a:r>
              <a:rPr lang="ja-JP" altLang="en-US" sz="2400" b="1" dirty="0"/>
              <a:t>　</a:t>
            </a:r>
            <a:r>
              <a:rPr lang="ja-JP" altLang="en-US" sz="2400" b="1" dirty="0"/>
              <a:t>今田雄太郎</a:t>
            </a:r>
            <a:endParaRPr lang="en-US" sz="2400" b="1" dirty="0"/>
          </a:p>
        </p:txBody>
      </p:sp>
      <p:sp>
        <p:nvSpPr>
          <p:cNvPr id="37" name="TextBox 55"/>
          <p:cNvSpPr txBox="1"/>
          <p:nvPr/>
        </p:nvSpPr>
        <p:spPr>
          <a:xfrm>
            <a:off x="1294683" y="530426"/>
            <a:ext cx="8097431" cy="461665"/>
          </a:xfrm>
          <a:prstGeom prst="rect">
            <a:avLst/>
          </a:prstGeom>
          <a:noFill/>
        </p:spPr>
        <p:txBody>
          <a:bodyPr wrap="square" rtlCol="0">
            <a:spAutoFit/>
          </a:bodyPr>
          <a:lstStyle/>
          <a:p>
            <a:r>
              <a:rPr lang="ja-JP" altLang="en-US" sz="2400" b="1" dirty="0" smtClean="0"/>
              <a:t>分野：バイオインフォマティクス</a:t>
            </a:r>
            <a:endParaRPr lang="en-US" sz="2400" b="1" dirty="0"/>
          </a:p>
        </p:txBody>
      </p:sp>
      <p:sp>
        <p:nvSpPr>
          <p:cNvPr id="39" name="TextBox 55"/>
          <p:cNvSpPr txBox="1"/>
          <p:nvPr/>
        </p:nvSpPr>
        <p:spPr>
          <a:xfrm>
            <a:off x="1294682" y="909226"/>
            <a:ext cx="11480414" cy="830997"/>
          </a:xfrm>
          <a:prstGeom prst="rect">
            <a:avLst/>
          </a:prstGeom>
          <a:noFill/>
        </p:spPr>
        <p:txBody>
          <a:bodyPr wrap="square" rtlCol="0">
            <a:spAutoFit/>
          </a:bodyPr>
          <a:lstStyle/>
          <a:p>
            <a:r>
              <a:rPr lang="ja-JP" altLang="en-US" sz="2400" b="1" dirty="0" smtClean="0"/>
              <a:t>現在の興味：データ同化手法の生命データへの応用</a:t>
            </a:r>
            <a:endParaRPr lang="en-US" altLang="ja-JP" sz="2400" b="1" dirty="0" smtClean="0"/>
          </a:p>
          <a:p>
            <a:r>
              <a:rPr lang="ja-JP" altLang="en-US" sz="2400" b="1" dirty="0"/>
              <a:t>　</a:t>
            </a:r>
            <a:r>
              <a:rPr lang="ja-JP" altLang="en-US" sz="2400" b="1" dirty="0" smtClean="0"/>
              <a:t>　　　　　データ駆動的に生命現象の背後にある本質的モデルを推定</a:t>
            </a:r>
            <a:endParaRPr lang="en-US" sz="2400" b="1" dirty="0"/>
          </a:p>
        </p:txBody>
      </p:sp>
      <p:sp>
        <p:nvSpPr>
          <p:cNvPr id="40" name="TextBox 55"/>
          <p:cNvSpPr txBox="1"/>
          <p:nvPr/>
        </p:nvSpPr>
        <p:spPr>
          <a:xfrm>
            <a:off x="930248" y="6356708"/>
            <a:ext cx="11480414" cy="369332"/>
          </a:xfrm>
          <a:prstGeom prst="rect">
            <a:avLst/>
          </a:prstGeom>
          <a:noFill/>
        </p:spPr>
        <p:txBody>
          <a:bodyPr wrap="square" rtlCol="0">
            <a:spAutoFit/>
          </a:bodyPr>
          <a:lstStyle/>
          <a:p>
            <a:r>
              <a:rPr lang="ja-JP" altLang="en-US" dirty="0" smtClean="0"/>
              <a:t>その他、形態形成や、動物の体表模様（チューリングパターン）のモデル推定にも興味あり</a:t>
            </a:r>
            <a:endParaRPr lang="en-US" altLang="ja-JP" dirty="0" smtClean="0"/>
          </a:p>
        </p:txBody>
      </p:sp>
    </p:spTree>
    <p:extLst>
      <p:ext uri="{BB962C8B-B14F-4D97-AF65-F5344CB8AC3E}">
        <p14:creationId xmlns:p14="http://schemas.microsoft.com/office/powerpoint/2010/main" val="1993261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r>
              <a:rPr kumimoji="1" lang="en-US" altLang="ja-JP" dirty="0" smtClean="0"/>
              <a:t>1</a:t>
            </a:r>
            <a:r>
              <a:rPr kumimoji="1" lang="ja-JP" altLang="en-US" dirty="0" smtClean="0"/>
              <a:t>・</a:t>
            </a:r>
            <a:r>
              <a:rPr kumimoji="1" lang="en-US" altLang="ja-JP" dirty="0" smtClean="0"/>
              <a:t>2</a:t>
            </a:r>
            <a:r>
              <a:rPr kumimoji="1" lang="ja-JP" altLang="en-US" dirty="0" smtClean="0"/>
              <a:t>の結果</a:t>
            </a:r>
            <a:endParaRPr kumimoji="1" lang="ja-JP" altLang="en-US"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226" y="1430096"/>
            <a:ext cx="4223304" cy="708876"/>
          </a:xfrm>
        </p:spPr>
      </p:pic>
      <mc:AlternateContent xmlns:mc="http://schemas.openxmlformats.org/markup-compatibility/2006">
        <mc:Choice xmlns:a14="http://schemas.microsoft.com/office/drawing/2010/main" Requires="a14">
          <p:sp>
            <p:nvSpPr>
              <p:cNvPr id="7" name="テキスト ボックス 6"/>
              <p:cNvSpPr txBox="1"/>
              <p:nvPr/>
            </p:nvSpPr>
            <p:spPr>
              <a:xfrm>
                <a:off x="29817" y="2155683"/>
                <a:ext cx="3592074" cy="369332"/>
              </a:xfrm>
              <a:prstGeom prst="rect">
                <a:avLst/>
              </a:prstGeom>
              <a:noFill/>
            </p:spPr>
            <p:txBody>
              <a:bodyPr wrap="none" rtlCol="0">
                <a:spAutoFit/>
              </a:bodyPr>
              <a:lstStyle/>
              <a:p>
                <a:pPr marL="285750" indent="-285750">
                  <a:buFont typeface="Wingdings" charset="2"/>
                  <a:buChar char="Ø"/>
                </a:pPr>
                <a14:m>
                  <m:oMath xmlns:m="http://schemas.openxmlformats.org/officeDocument/2006/math">
                    <m:r>
                      <a:rPr kumimoji="1" lang="en-US" altLang="ja-JP" b="0" i="1" smtClean="0">
                        <a:latin typeface="Cambria Math" charset="0"/>
                      </a:rPr>
                      <m:t>𝐹</m:t>
                    </m:r>
                    <m:r>
                      <a:rPr kumimoji="1" lang="en-US" altLang="ja-JP" b="0" i="1" smtClean="0">
                        <a:latin typeface="Cambria Math" charset="0"/>
                      </a:rPr>
                      <m:t>=4</m:t>
                    </m:r>
                  </m:oMath>
                </a14:m>
                <a:r>
                  <a:rPr kumimoji="1" lang="ja-JP" altLang="en-US" dirty="0" smtClean="0"/>
                  <a:t>のとき　　　周期性あり</a:t>
                </a:r>
                <a:endParaRPr kumimoji="1" lang="ja-JP" altLang="en-US" dirty="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29817" y="2155683"/>
                <a:ext cx="3592074" cy="369332"/>
              </a:xfrm>
              <a:prstGeom prst="rect">
                <a:avLst/>
              </a:prstGeom>
              <a:blipFill rotWithShape="0">
                <a:blip r:embed="rId4"/>
                <a:stretch>
                  <a:fillRect l="-1188" t="-8333" r="-849" b="-30000"/>
                </a:stretch>
              </a:blipFill>
            </p:spPr>
            <p:txBody>
              <a:bodyPr/>
              <a:lstStyle/>
              <a:p>
                <a:r>
                  <a:rPr lang="ja-JP" altLang="en-US">
                    <a:noFill/>
                  </a:rPr>
                  <a:t> </a:t>
                </a:r>
              </a:p>
            </p:txBody>
          </p:sp>
        </mc:Fallback>
      </mc:AlternateContent>
      <p:pic>
        <p:nvPicPr>
          <p:cNvPr id="8" name="図 7"/>
          <p:cNvPicPr>
            <a:picLocks noChangeAspect="1"/>
          </p:cNvPicPr>
          <p:nvPr/>
        </p:nvPicPr>
        <p:blipFill>
          <a:blip r:embed="rId5"/>
          <a:stretch>
            <a:fillRect/>
          </a:stretch>
        </p:blipFill>
        <p:spPr>
          <a:xfrm>
            <a:off x="-459536" y="2173725"/>
            <a:ext cx="3321942" cy="2491457"/>
          </a:xfrm>
          <a:prstGeom prst="rect">
            <a:avLst/>
          </a:prstGeom>
        </p:spPr>
      </p:pic>
      <p:pic>
        <p:nvPicPr>
          <p:cNvPr id="10" name="図 9"/>
          <p:cNvPicPr>
            <a:picLocks noChangeAspect="1"/>
          </p:cNvPicPr>
          <p:nvPr/>
        </p:nvPicPr>
        <p:blipFill>
          <a:blip r:embed="rId6"/>
          <a:stretch>
            <a:fillRect/>
          </a:stretch>
        </p:blipFill>
        <p:spPr>
          <a:xfrm>
            <a:off x="2402997" y="2138972"/>
            <a:ext cx="3321942" cy="2491457"/>
          </a:xfrm>
          <a:prstGeom prst="rect">
            <a:avLst/>
          </a:prstGeom>
        </p:spPr>
      </p:pic>
      <p:pic>
        <p:nvPicPr>
          <p:cNvPr id="11" name="図 10"/>
          <p:cNvPicPr>
            <a:picLocks noChangeAspect="1"/>
          </p:cNvPicPr>
          <p:nvPr/>
        </p:nvPicPr>
        <p:blipFill>
          <a:blip r:embed="rId7"/>
          <a:stretch>
            <a:fillRect/>
          </a:stretch>
        </p:blipFill>
        <p:spPr>
          <a:xfrm>
            <a:off x="-459536" y="4419633"/>
            <a:ext cx="3321942" cy="2491457"/>
          </a:xfrm>
          <a:prstGeom prst="rect">
            <a:avLst/>
          </a:prstGeom>
        </p:spPr>
      </p:pic>
      <p:pic>
        <p:nvPicPr>
          <p:cNvPr id="12" name="図 11"/>
          <p:cNvPicPr>
            <a:picLocks noChangeAspect="1"/>
          </p:cNvPicPr>
          <p:nvPr/>
        </p:nvPicPr>
        <p:blipFill>
          <a:blip r:embed="rId8"/>
          <a:stretch>
            <a:fillRect/>
          </a:stretch>
        </p:blipFill>
        <p:spPr>
          <a:xfrm>
            <a:off x="2402997" y="4419633"/>
            <a:ext cx="3321942" cy="2491457"/>
          </a:xfrm>
          <a:prstGeom prst="rect">
            <a:avLst/>
          </a:prstGeom>
        </p:spPr>
      </p:pic>
      <mc:AlternateContent xmlns:mc="http://schemas.openxmlformats.org/markup-compatibility/2006">
        <mc:Choice xmlns:a14="http://schemas.microsoft.com/office/drawing/2010/main" Requires="a14">
          <p:sp>
            <p:nvSpPr>
              <p:cNvPr id="13" name="テキスト ボックス 12"/>
              <p:cNvSpPr txBox="1"/>
              <p:nvPr/>
            </p:nvSpPr>
            <p:spPr>
              <a:xfrm>
                <a:off x="0" y="4586257"/>
                <a:ext cx="5900398" cy="369332"/>
              </a:xfrm>
              <a:prstGeom prst="rect">
                <a:avLst/>
              </a:prstGeom>
              <a:noFill/>
            </p:spPr>
            <p:txBody>
              <a:bodyPr wrap="none" rtlCol="0">
                <a:spAutoFit/>
              </a:bodyPr>
              <a:lstStyle/>
              <a:p>
                <a:pPr marL="285750" indent="-285750">
                  <a:buFont typeface="Wingdings" charset="2"/>
                  <a:buChar char="Ø"/>
                </a:pPr>
                <a14:m>
                  <m:oMath xmlns:m="http://schemas.openxmlformats.org/officeDocument/2006/math">
                    <m:r>
                      <a:rPr kumimoji="1" lang="en-US" altLang="ja-JP" b="0" i="1" smtClean="0">
                        <a:latin typeface="Cambria Math" charset="0"/>
                      </a:rPr>
                      <m:t>𝐹</m:t>
                    </m:r>
                    <m:r>
                      <a:rPr kumimoji="1" lang="en-US" altLang="ja-JP" b="0" i="1" smtClean="0">
                        <a:latin typeface="Cambria Math" charset="0"/>
                      </a:rPr>
                      <m:t>=8</m:t>
                    </m:r>
                  </m:oMath>
                </a14:m>
                <a:r>
                  <a:rPr kumimoji="1" lang="ja-JP" altLang="en-US" dirty="0" smtClean="0"/>
                  <a:t>のとき　　　非周期的、初期値鋭敏性ーカオス</a:t>
                </a:r>
                <a:endParaRPr kumimoji="1" lang="ja-JP" altLang="en-US"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0" y="4586257"/>
                <a:ext cx="5900398" cy="369332"/>
              </a:xfrm>
              <a:prstGeom prst="rect">
                <a:avLst/>
              </a:prstGeom>
              <a:blipFill rotWithShape="0">
                <a:blip r:embed="rId9"/>
                <a:stretch>
                  <a:fillRect l="-620" t="-6557" r="-103" b="-278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p:cNvSpPr txBox="1"/>
              <p:nvPr/>
            </p:nvSpPr>
            <p:spPr>
              <a:xfrm>
                <a:off x="432474" y="4322652"/>
                <a:ext cx="1537922" cy="307777"/>
              </a:xfrm>
              <a:prstGeom prst="rect">
                <a:avLst/>
              </a:prstGeom>
              <a:noFill/>
            </p:spPr>
            <p:txBody>
              <a:bodyPr wrap="none" rtlCol="0">
                <a:spAutoFit/>
              </a:bodyPr>
              <a:lstStyle/>
              <a:p>
                <a:r>
                  <a:rPr kumimoji="1" lang="ja-JP" altLang="en-US" sz="1400" dirty="0" smtClean="0"/>
                  <a:t>初期値</a:t>
                </a:r>
                <a14:m>
                  <m:oMath xmlns:m="http://schemas.openxmlformats.org/officeDocument/2006/math">
                    <m:sSub>
                      <m:sSubPr>
                        <m:ctrlPr>
                          <a:rPr kumimoji="1" lang="en-US" altLang="ja-JP" sz="1400" i="1" smtClean="0">
                            <a:latin typeface="Cambria Math" charset="0"/>
                          </a:rPr>
                        </m:ctrlPr>
                      </m:sSubPr>
                      <m:e>
                        <m:r>
                          <a:rPr kumimoji="1" lang="en-US" altLang="ja-JP" sz="1400" b="0" i="1" smtClean="0">
                            <a:latin typeface="Cambria Math" charset="0"/>
                          </a:rPr>
                          <m:t>𝑥</m:t>
                        </m:r>
                      </m:e>
                      <m:sub>
                        <m:r>
                          <a:rPr kumimoji="1" lang="en-US" altLang="ja-JP" sz="1400" b="0" i="1" smtClean="0">
                            <a:latin typeface="Cambria Math" charset="0"/>
                          </a:rPr>
                          <m:t>19</m:t>
                        </m:r>
                      </m:sub>
                    </m:sSub>
                    <m:r>
                      <a:rPr kumimoji="1" lang="en-US" altLang="ja-JP" sz="1400" b="0" i="1" smtClean="0">
                        <a:latin typeface="Cambria Math" charset="0"/>
                      </a:rPr>
                      <m:t>=4.01</m:t>
                    </m:r>
                  </m:oMath>
                </a14:m>
                <a:endParaRPr kumimoji="1" lang="ja-JP" altLang="en-US" sz="1400"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432474" y="4322652"/>
                <a:ext cx="1537922" cy="307777"/>
              </a:xfrm>
              <a:prstGeom prst="rect">
                <a:avLst/>
              </a:prstGeom>
              <a:blipFill rotWithShape="0">
                <a:blip r:embed="rId10"/>
                <a:stretch>
                  <a:fillRect l="-1190" t="-1961"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3321942" y="4372045"/>
                <a:ext cx="1637308" cy="307777"/>
              </a:xfrm>
              <a:prstGeom prst="rect">
                <a:avLst/>
              </a:prstGeom>
              <a:noFill/>
            </p:spPr>
            <p:txBody>
              <a:bodyPr wrap="none" rtlCol="0">
                <a:spAutoFit/>
              </a:bodyPr>
              <a:lstStyle/>
              <a:p>
                <a:r>
                  <a:rPr kumimoji="1" lang="ja-JP" altLang="en-US" sz="1400" dirty="0" smtClean="0"/>
                  <a:t>初期値</a:t>
                </a:r>
                <a14:m>
                  <m:oMath xmlns:m="http://schemas.openxmlformats.org/officeDocument/2006/math">
                    <m:sSub>
                      <m:sSubPr>
                        <m:ctrlPr>
                          <a:rPr kumimoji="1" lang="en-US" altLang="ja-JP" sz="1400" i="1" smtClean="0">
                            <a:latin typeface="Cambria Math" charset="0"/>
                          </a:rPr>
                        </m:ctrlPr>
                      </m:sSubPr>
                      <m:e>
                        <m:r>
                          <a:rPr kumimoji="1" lang="en-US" altLang="ja-JP" sz="1400" b="0" i="1" smtClean="0">
                            <a:latin typeface="Cambria Math" charset="0"/>
                          </a:rPr>
                          <m:t>𝑥</m:t>
                        </m:r>
                      </m:e>
                      <m:sub>
                        <m:r>
                          <a:rPr kumimoji="1" lang="en-US" altLang="ja-JP" sz="1400" b="0" i="1" smtClean="0">
                            <a:latin typeface="Cambria Math" charset="0"/>
                          </a:rPr>
                          <m:t>19</m:t>
                        </m:r>
                      </m:sub>
                    </m:sSub>
                    <m:r>
                      <a:rPr kumimoji="1" lang="en-US" altLang="ja-JP" sz="1400" b="0" i="1" smtClean="0">
                        <a:latin typeface="Cambria Math" charset="0"/>
                      </a:rPr>
                      <m:t>=4.01</m:t>
                    </m:r>
                    <m:r>
                      <a:rPr kumimoji="1" lang="en-US" altLang="ja-JP" sz="1400" b="0" i="0" smtClean="0">
                        <a:latin typeface="Cambria Math" charset="0"/>
                      </a:rPr>
                      <m:t>1</m:t>
                    </m:r>
                  </m:oMath>
                </a14:m>
                <a:endParaRPr kumimoji="1" lang="ja-JP" altLang="en-US" sz="1400"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3321942" y="4372045"/>
                <a:ext cx="1637308" cy="307777"/>
              </a:xfrm>
              <a:prstGeom prst="rect">
                <a:avLst/>
              </a:prstGeom>
              <a:blipFill rotWithShape="0">
                <a:blip r:embed="rId11"/>
                <a:stretch>
                  <a:fillRect l="-1115" t="-1961"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493022" y="6603313"/>
                <a:ext cx="1537922" cy="307777"/>
              </a:xfrm>
              <a:prstGeom prst="rect">
                <a:avLst/>
              </a:prstGeom>
              <a:noFill/>
            </p:spPr>
            <p:txBody>
              <a:bodyPr wrap="none" rtlCol="0">
                <a:spAutoFit/>
              </a:bodyPr>
              <a:lstStyle/>
              <a:p>
                <a:r>
                  <a:rPr kumimoji="1" lang="ja-JP" altLang="en-US" sz="1400" dirty="0" smtClean="0"/>
                  <a:t>初期値</a:t>
                </a:r>
                <a14:m>
                  <m:oMath xmlns:m="http://schemas.openxmlformats.org/officeDocument/2006/math">
                    <m:sSub>
                      <m:sSubPr>
                        <m:ctrlPr>
                          <a:rPr kumimoji="1" lang="en-US" altLang="ja-JP" sz="1400" i="1" smtClean="0">
                            <a:latin typeface="Cambria Math" charset="0"/>
                          </a:rPr>
                        </m:ctrlPr>
                      </m:sSubPr>
                      <m:e>
                        <m:r>
                          <a:rPr kumimoji="1" lang="en-US" altLang="ja-JP" sz="1400" b="0" i="1" smtClean="0">
                            <a:latin typeface="Cambria Math" charset="0"/>
                          </a:rPr>
                          <m:t>𝑥</m:t>
                        </m:r>
                      </m:e>
                      <m:sub>
                        <m:r>
                          <a:rPr kumimoji="1" lang="en-US" altLang="ja-JP" sz="1400" b="0" i="1" smtClean="0">
                            <a:latin typeface="Cambria Math" charset="0"/>
                          </a:rPr>
                          <m:t>19</m:t>
                        </m:r>
                      </m:sub>
                    </m:sSub>
                    <m:r>
                      <a:rPr kumimoji="1" lang="en-US" altLang="ja-JP" sz="1400" b="0" i="1" smtClean="0">
                        <a:latin typeface="Cambria Math" charset="0"/>
                      </a:rPr>
                      <m:t>=8.01</m:t>
                    </m:r>
                  </m:oMath>
                </a14:m>
                <a:endParaRPr kumimoji="1" lang="ja-JP" altLang="en-US" sz="1400" dirty="0"/>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493022" y="6603313"/>
                <a:ext cx="1537922" cy="307777"/>
              </a:xfrm>
              <a:prstGeom prst="rect">
                <a:avLst/>
              </a:prstGeom>
              <a:blipFill rotWithShape="0">
                <a:blip r:embed="rId12"/>
                <a:stretch>
                  <a:fillRect l="-1190" t="-1961"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p:cNvSpPr txBox="1"/>
              <p:nvPr/>
            </p:nvSpPr>
            <p:spPr>
              <a:xfrm>
                <a:off x="3421328" y="6603312"/>
                <a:ext cx="1637308" cy="307777"/>
              </a:xfrm>
              <a:prstGeom prst="rect">
                <a:avLst/>
              </a:prstGeom>
              <a:noFill/>
            </p:spPr>
            <p:txBody>
              <a:bodyPr wrap="none" rtlCol="0">
                <a:spAutoFit/>
              </a:bodyPr>
              <a:lstStyle/>
              <a:p>
                <a:r>
                  <a:rPr kumimoji="1" lang="ja-JP" altLang="en-US" sz="1400" dirty="0" smtClean="0"/>
                  <a:t>初期値</a:t>
                </a:r>
                <a14:m>
                  <m:oMath xmlns:m="http://schemas.openxmlformats.org/officeDocument/2006/math">
                    <m:sSub>
                      <m:sSubPr>
                        <m:ctrlPr>
                          <a:rPr kumimoji="1" lang="en-US" altLang="ja-JP" sz="1400" i="1" smtClean="0">
                            <a:latin typeface="Cambria Math" charset="0"/>
                          </a:rPr>
                        </m:ctrlPr>
                      </m:sSubPr>
                      <m:e>
                        <m:r>
                          <a:rPr kumimoji="1" lang="en-US" altLang="ja-JP" sz="1400" b="0" i="1" smtClean="0">
                            <a:latin typeface="Cambria Math" charset="0"/>
                          </a:rPr>
                          <m:t>𝑥</m:t>
                        </m:r>
                      </m:e>
                      <m:sub>
                        <m:r>
                          <a:rPr kumimoji="1" lang="en-US" altLang="ja-JP" sz="1400" b="0" i="1" smtClean="0">
                            <a:latin typeface="Cambria Math" charset="0"/>
                          </a:rPr>
                          <m:t>19</m:t>
                        </m:r>
                      </m:sub>
                    </m:sSub>
                    <m:r>
                      <a:rPr kumimoji="1" lang="en-US" altLang="ja-JP" sz="1400" b="0" i="1" smtClean="0">
                        <a:latin typeface="Cambria Math" charset="0"/>
                      </a:rPr>
                      <m:t>=8.011</m:t>
                    </m:r>
                  </m:oMath>
                </a14:m>
                <a:endParaRPr kumimoji="1" lang="ja-JP" altLang="en-US" sz="1400" dirty="0"/>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3421328" y="6603312"/>
                <a:ext cx="1637308" cy="307777"/>
              </a:xfrm>
              <a:prstGeom prst="rect">
                <a:avLst/>
              </a:prstGeom>
              <a:blipFill rotWithShape="0">
                <a:blip r:embed="rId13"/>
                <a:stretch>
                  <a:fillRect l="-1115" t="-1961" b="-21569"/>
                </a:stretch>
              </a:blipFill>
            </p:spPr>
            <p:txBody>
              <a:bodyPr/>
              <a:lstStyle/>
              <a:p>
                <a:r>
                  <a:rPr lang="ja-JP" altLang="en-US">
                    <a:noFill/>
                  </a:rPr>
                  <a:t> </a:t>
                </a:r>
              </a:p>
            </p:txBody>
          </p:sp>
        </mc:Fallback>
      </mc:AlternateContent>
      <p:pic>
        <p:nvPicPr>
          <p:cNvPr id="19" name="図 18"/>
          <p:cNvPicPr>
            <a:picLocks noChangeAspect="1"/>
          </p:cNvPicPr>
          <p:nvPr/>
        </p:nvPicPr>
        <p:blipFill>
          <a:blip r:embed="rId14"/>
          <a:stretch>
            <a:fillRect/>
          </a:stretch>
        </p:blipFill>
        <p:spPr>
          <a:xfrm>
            <a:off x="5515491" y="1280710"/>
            <a:ext cx="3117448" cy="2338086"/>
          </a:xfrm>
          <a:prstGeom prst="rect">
            <a:avLst/>
          </a:prstGeom>
        </p:spPr>
      </p:pic>
      <mc:AlternateContent xmlns:mc="http://schemas.openxmlformats.org/markup-compatibility/2006">
        <mc:Choice xmlns:a14="http://schemas.microsoft.com/office/drawing/2010/main" Requires="a14">
          <p:sp>
            <p:nvSpPr>
              <p:cNvPr id="20" name="テキスト ボックス 19"/>
              <p:cNvSpPr txBox="1"/>
              <p:nvPr/>
            </p:nvSpPr>
            <p:spPr>
              <a:xfrm>
                <a:off x="5595004" y="704213"/>
                <a:ext cx="6408960" cy="650082"/>
              </a:xfrm>
              <a:prstGeom prst="rect">
                <a:avLst/>
              </a:prstGeom>
              <a:noFill/>
            </p:spPr>
            <p:txBody>
              <a:bodyPr wrap="square" rtlCol="0">
                <a:spAutoFit/>
              </a:bodyPr>
              <a:lstStyle/>
              <a:p>
                <a:pPr marL="285750" indent="-285750">
                  <a:buFont typeface="Wingdings" charset="2"/>
                  <a:buChar char="Ø"/>
                </a:pPr>
                <a14:m>
                  <m:oMath xmlns:m="http://schemas.openxmlformats.org/officeDocument/2006/math">
                    <m:r>
                      <a:rPr kumimoji="1" lang="en-US" altLang="ja-JP" b="0" i="1" smtClean="0">
                        <a:latin typeface="Cambria Math" charset="0"/>
                      </a:rPr>
                      <m:t>𝐹</m:t>
                    </m:r>
                    <m:r>
                      <a:rPr kumimoji="1" lang="en-US" altLang="ja-JP" b="0" i="1" smtClean="0">
                        <a:latin typeface="Cambria Math" charset="0"/>
                      </a:rPr>
                      <m:t>=8</m:t>
                    </m:r>
                  </m:oMath>
                </a14:m>
                <a:r>
                  <a:rPr kumimoji="1" lang="ja-JP" altLang="en-US" dirty="0" smtClean="0"/>
                  <a:t>のとき、</a:t>
                </a:r>
                <a:endParaRPr kumimoji="1" lang="en-US" altLang="ja-JP" dirty="0" smtClean="0"/>
              </a:p>
              <a:p>
                <a:r>
                  <a:rPr lang="ja-JP" altLang="en-US" dirty="0" smtClean="0"/>
                  <a:t>初期値</a:t>
                </a:r>
                <a14:m>
                  <m:oMath xmlns:m="http://schemas.openxmlformats.org/officeDocument/2006/math">
                    <m:sSub>
                      <m:sSubPr>
                        <m:ctrlPr>
                          <a:rPr lang="en-US" altLang="ja-JP" i="1">
                            <a:latin typeface="Cambria Math" charset="0"/>
                          </a:rPr>
                        </m:ctrlPr>
                      </m:sSubPr>
                      <m:e>
                        <m:r>
                          <a:rPr lang="en-US" altLang="ja-JP" i="1">
                            <a:latin typeface="Cambria Math" charset="0"/>
                          </a:rPr>
                          <m:t>𝑥</m:t>
                        </m:r>
                      </m:e>
                      <m:sub>
                        <m:r>
                          <a:rPr lang="en-US" altLang="ja-JP" i="1">
                            <a:latin typeface="Cambria Math" charset="0"/>
                          </a:rPr>
                          <m:t>19</m:t>
                        </m:r>
                      </m:sub>
                    </m:sSub>
                    <m:r>
                      <a:rPr lang="en-US" altLang="ja-JP" i="1">
                        <a:latin typeface="Cambria Math" charset="0"/>
                      </a:rPr>
                      <m:t>=8.01 </m:t>
                    </m:r>
                  </m:oMath>
                </a14:m>
                <a:r>
                  <a:rPr kumimoji="1" lang="ja-JP" altLang="en-US" dirty="0" smtClean="0"/>
                  <a:t>の場合と</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i="1">
                            <a:latin typeface="Cambria Math" charset="0"/>
                          </a:rPr>
                          <m:t>19</m:t>
                        </m:r>
                      </m:sub>
                    </m:sSub>
                    <m:r>
                      <a:rPr lang="en-US" altLang="ja-JP" i="1">
                        <a:latin typeface="Cambria Math" charset="0"/>
                      </a:rPr>
                      <m:t>=8.01</m:t>
                    </m:r>
                    <m:r>
                      <a:rPr lang="en-US" altLang="ja-JP" b="0" i="1" smtClean="0">
                        <a:latin typeface="Cambria Math" charset="0"/>
                      </a:rPr>
                      <m:t>1</m:t>
                    </m:r>
                    <m:r>
                      <a:rPr lang="ja-JP" altLang="en-US" b="0" i="1" smtClean="0">
                        <a:latin typeface="Cambria Math" charset="0"/>
                      </a:rPr>
                      <m:t>の</m:t>
                    </m:r>
                    <m:r>
                      <a:rPr lang="ja-JP" altLang="en-US" i="1" smtClean="0">
                        <a:latin typeface="Cambria Math" charset="0"/>
                      </a:rPr>
                      <m:t>場合</m:t>
                    </m:r>
                  </m:oMath>
                </a14:m>
                <a:r>
                  <a:rPr kumimoji="1" lang="ja-JP" altLang="en-US" dirty="0" smtClean="0"/>
                  <a:t>の</a:t>
                </a:r>
                <a:r>
                  <a:rPr lang="ja-JP" altLang="en-US" dirty="0" smtClean="0"/>
                  <a:t>誤差発達率</a:t>
                </a:r>
                <a:r>
                  <a:rPr kumimoji="1" lang="ja-JP" altLang="en-US" dirty="0" smtClean="0"/>
                  <a:t>　</a:t>
                </a:r>
                <a:endParaRPr kumimoji="1" lang="ja-JP" altLang="en-US" dirty="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5595004" y="704213"/>
                <a:ext cx="6408960" cy="650082"/>
              </a:xfrm>
              <a:prstGeom prst="rect">
                <a:avLst/>
              </a:prstGeom>
              <a:blipFill rotWithShape="0">
                <a:blip r:embed="rId15"/>
                <a:stretch>
                  <a:fillRect l="-856" t="-15094" b="-6698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p:cNvSpPr txBox="1"/>
              <p:nvPr/>
            </p:nvSpPr>
            <p:spPr>
              <a:xfrm>
                <a:off x="5595004" y="3609397"/>
                <a:ext cx="6596996" cy="646331"/>
              </a:xfrm>
              <a:prstGeom prst="rect">
                <a:avLst/>
              </a:prstGeom>
              <a:noFill/>
            </p:spPr>
            <p:txBody>
              <a:bodyPr wrap="square" rtlCol="0">
                <a:spAutoFit/>
              </a:bodyPr>
              <a:lstStyle/>
              <a:p>
                <a:pPr marL="285750" indent="-285750">
                  <a:buFont typeface="Wingdings" charset="2"/>
                  <a:buChar char="Ø"/>
                </a:pPr>
                <a14:m>
                  <m:oMath xmlns:m="http://schemas.openxmlformats.org/officeDocument/2006/math">
                    <m:sSub>
                      <m:sSubPr>
                        <m:ctrlPr>
                          <a:rPr kumimoji="1" lang="en-US" altLang="ja-JP"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0</m:t>
                        </m:r>
                      </m:sub>
                    </m:sSub>
                    <m:r>
                      <a:rPr kumimoji="1" lang="en-US" altLang="ja-JP" b="0" i="1" smtClean="0">
                        <a:latin typeface="Cambria Math" charset="0"/>
                      </a:rPr>
                      <m:t>=8.01</m:t>
                    </m:r>
                  </m:oMath>
                </a14:m>
                <a:r>
                  <a:rPr kumimoji="1" lang="ja-JP" altLang="en-US" dirty="0" smtClean="0"/>
                  <a:t>の場合のオリジナルと、初期値をオリジナルから</a:t>
                </a:r>
                <a:endParaRPr kumimoji="1" lang="en-US" altLang="ja-JP" dirty="0" smtClean="0"/>
              </a:p>
              <a:p>
                <a:r>
                  <a:rPr kumimoji="1" lang="ja-JP" altLang="en-US" dirty="0" smtClean="0"/>
                  <a:t>ランダムに微小変化させた場合の時間発展のアンサンブル平均　</a:t>
                </a:r>
                <a:endParaRPr kumimoji="1" lang="ja-JP" altLang="en-US" dirty="0"/>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5595004" y="3609397"/>
                <a:ext cx="6596996" cy="646331"/>
              </a:xfrm>
              <a:prstGeom prst="rect">
                <a:avLst/>
              </a:prstGeom>
              <a:blipFill rotWithShape="0">
                <a:blip r:embed="rId16"/>
                <a:stretch>
                  <a:fillRect l="-832" t="-3774" r="-739" b="-1603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p:cNvSpPr txBox="1"/>
              <p:nvPr/>
            </p:nvSpPr>
            <p:spPr>
              <a:xfrm>
                <a:off x="8510285" y="1613785"/>
                <a:ext cx="2966170" cy="1204454"/>
              </a:xfrm>
              <a:prstGeom prst="rect">
                <a:avLst/>
              </a:prstGeom>
              <a:noFill/>
            </p:spPr>
            <p:txBody>
              <a:bodyPr wrap="square" rtlCol="0">
                <a:spAutoFit/>
              </a:bodyPr>
              <a:lstStyle/>
              <a:p>
                <a14:m>
                  <m:oMath xmlns:m="http://schemas.openxmlformats.org/officeDocument/2006/math">
                    <m:r>
                      <a:rPr kumimoji="1" lang="en-US" altLang="ja-JP" b="0" i="1" smtClean="0">
                        <a:latin typeface="Cambria Math" charset="0"/>
                      </a:rPr>
                      <m:t>𝑡</m:t>
                    </m:r>
                    <m:r>
                      <a:rPr kumimoji="1" lang="en-US" altLang="ja-JP" b="0" i="1" smtClean="0">
                        <a:latin typeface="Cambria Math" charset="0"/>
                      </a:rPr>
                      <m:t>=2程度</m:t>
                    </m:r>
                  </m:oMath>
                </a14:m>
                <a:r>
                  <a:rPr kumimoji="1" lang="ja-JP" altLang="en-US" dirty="0" smtClean="0"/>
                  <a:t>で、誤差は飽和</a:t>
                </a:r>
                <a:endParaRPr kumimoji="1" lang="en-US" altLang="ja-JP" dirty="0" smtClean="0"/>
              </a:p>
              <a:p>
                <a:r>
                  <a:rPr kumimoji="1" lang="ja-JP" altLang="en-US" dirty="0" smtClean="0"/>
                  <a:t>←これ以降は、ランダム予報と差がなく、予測不能</a:t>
                </a:r>
                <a:endParaRPr kumimoji="1" lang="en-US" altLang="ja-JP" dirty="0" smtClean="0"/>
              </a:p>
              <a:p>
                <a:r>
                  <a:rPr kumimoji="1" lang="ja-JP" altLang="en-US" dirty="0" smtClean="0"/>
                  <a:t>（バタフライ効果）</a:t>
                </a:r>
                <a:endParaRPr kumimoji="1" lang="en-US" altLang="ja-JP" dirty="0" smtClean="0"/>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8510285" y="1613785"/>
                <a:ext cx="2966170" cy="1204454"/>
              </a:xfrm>
              <a:prstGeom prst="rect">
                <a:avLst/>
              </a:prstGeom>
              <a:blipFill rotWithShape="0">
                <a:blip r:embed="rId17"/>
                <a:stretch>
                  <a:fillRect l="-1643" t="-2030" r="-205" b="-81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8378024" y="4433011"/>
                <a:ext cx="3692075" cy="926206"/>
              </a:xfrm>
              <a:prstGeom prst="rect">
                <a:avLst/>
              </a:prstGeom>
              <a:noFill/>
            </p:spPr>
            <p:txBody>
              <a:bodyPr wrap="square" rtlCol="0">
                <a:spAutoFit/>
              </a:bodyPr>
              <a:lstStyle/>
              <a:p>
                <a:r>
                  <a:rPr kumimoji="1" lang="ja-JP" altLang="en-US" b="0" dirty="0" smtClean="0"/>
                  <a:t>やはりおよそ</a:t>
                </a:r>
                <a14:m>
                  <m:oMath xmlns:m="http://schemas.openxmlformats.org/officeDocument/2006/math">
                    <m:r>
                      <a:rPr kumimoji="1" lang="en-US" altLang="ja-JP" b="0" i="1" smtClean="0">
                        <a:latin typeface="Cambria Math" charset="0"/>
                      </a:rPr>
                      <m:t>𝑡</m:t>
                    </m:r>
                    <m:r>
                      <a:rPr kumimoji="1" lang="en-US" altLang="ja-JP" b="0" i="1" smtClean="0">
                        <a:latin typeface="Cambria Math" charset="0"/>
                      </a:rPr>
                      <m:t>=2</m:t>
                    </m:r>
                  </m:oMath>
                </a14:m>
                <a:r>
                  <a:rPr kumimoji="1" lang="ja-JP" altLang="en-US" dirty="0" smtClean="0"/>
                  <a:t>以降は、オリジナルの軌道からかけ離れていく</a:t>
                </a:r>
                <a:endParaRPr lang="en-US" altLang="ja-JP" dirty="0"/>
              </a:p>
              <a:p>
                <a:r>
                  <a:rPr kumimoji="1" lang="ja-JP" altLang="en-US" dirty="0" smtClean="0"/>
                  <a:t>（バタフライ効果）</a:t>
                </a:r>
                <a:endParaRPr kumimoji="1" lang="en-US" altLang="ja-JP" dirty="0" smtClean="0"/>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8378024" y="4433011"/>
                <a:ext cx="3692075" cy="926206"/>
              </a:xfrm>
              <a:prstGeom prst="rect">
                <a:avLst/>
              </a:prstGeom>
              <a:blipFill rotWithShape="0">
                <a:blip r:embed="rId18"/>
                <a:stretch>
                  <a:fillRect l="-1320" t="-1974" r="-1485" b="-105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テキスト ボックス 25"/>
              <p:cNvSpPr txBox="1"/>
              <p:nvPr/>
            </p:nvSpPr>
            <p:spPr>
              <a:xfrm>
                <a:off x="8378024" y="5556871"/>
                <a:ext cx="3692075" cy="1200329"/>
              </a:xfrm>
              <a:prstGeom prst="rect">
                <a:avLst/>
              </a:prstGeom>
              <a:noFill/>
            </p:spPr>
            <p:txBody>
              <a:bodyPr wrap="square" rtlCol="0">
                <a:spAutoFit/>
              </a:bodyPr>
              <a:lstStyle/>
              <a:p>
                <a:r>
                  <a:rPr lang="ja-JP" altLang="en-US" dirty="0" smtClean="0"/>
                  <a:t>大気の振る舞い（カオス）について、気象予測が</a:t>
                </a:r>
                <a:r>
                  <a:rPr lang="en-US" altLang="ja-JP" dirty="0" smtClean="0"/>
                  <a:t>10</a:t>
                </a:r>
                <a:r>
                  <a:rPr lang="ja-JP" altLang="en-US" dirty="0" smtClean="0"/>
                  <a:t>日先程度までで限界であることから、</a:t>
                </a:r>
                <a:r>
                  <a:rPr lang="en-US" altLang="ja-JP" dirty="0"/>
                  <a:t> </a:t>
                </a:r>
                <a14:m>
                  <m:oMath xmlns:m="http://schemas.openxmlformats.org/officeDocument/2006/math">
                    <m:r>
                      <a:rPr lang="en-US" altLang="ja-JP" i="1">
                        <a:latin typeface="Cambria Math" charset="0"/>
                      </a:rPr>
                      <m:t>𝑡</m:t>
                    </m:r>
                    <m:r>
                      <a:rPr lang="en-US" altLang="ja-JP" i="1">
                        <a:latin typeface="Cambria Math" charset="0"/>
                      </a:rPr>
                      <m:t>=0.2</m:t>
                    </m:r>
                  </m:oMath>
                </a14:m>
                <a:r>
                  <a:rPr lang="ja-JP" altLang="en-US" dirty="0" smtClean="0"/>
                  <a:t>程度を</a:t>
                </a:r>
                <a:r>
                  <a:rPr lang="en-US" altLang="ja-JP" dirty="0" smtClean="0"/>
                  <a:t>1</a:t>
                </a:r>
                <a:r>
                  <a:rPr lang="ja-JP" altLang="en-US" dirty="0" smtClean="0"/>
                  <a:t>日と考えることが妥当</a:t>
                </a:r>
                <a:endParaRPr lang="en-US" altLang="ja-JP" dirty="0"/>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8378024" y="5556871"/>
                <a:ext cx="3692075" cy="1200329"/>
              </a:xfrm>
              <a:prstGeom prst="rect">
                <a:avLst/>
              </a:prstGeom>
              <a:blipFill rotWithShape="0">
                <a:blip r:embed="rId19"/>
                <a:stretch>
                  <a:fillRect l="-1320" t="-2551" r="-1485" b="-8673"/>
                </a:stretch>
              </a:blipFill>
            </p:spPr>
            <p:txBody>
              <a:bodyPr/>
              <a:lstStyle/>
              <a:p>
                <a:r>
                  <a:rPr lang="ja-JP" altLang="en-US">
                    <a:noFill/>
                  </a:rPr>
                  <a:t> </a:t>
                </a:r>
              </a:p>
            </p:txBody>
          </p:sp>
        </mc:Fallback>
      </mc:AlternateContent>
      <p:pic>
        <p:nvPicPr>
          <p:cNvPr id="27" name="図 26"/>
          <p:cNvPicPr>
            <a:picLocks noChangeAspect="1"/>
          </p:cNvPicPr>
          <p:nvPr/>
        </p:nvPicPr>
        <p:blipFill>
          <a:blip r:embed="rId20"/>
          <a:stretch>
            <a:fillRect/>
          </a:stretch>
        </p:blipFill>
        <p:spPr>
          <a:xfrm>
            <a:off x="5515491" y="4067080"/>
            <a:ext cx="3117505" cy="2338128"/>
          </a:xfrm>
          <a:prstGeom prst="rect">
            <a:avLst/>
          </a:prstGeom>
        </p:spPr>
      </p:pic>
    </p:spTree>
    <p:extLst>
      <p:ext uri="{BB962C8B-B14F-4D97-AF65-F5344CB8AC3E}">
        <p14:creationId xmlns:p14="http://schemas.microsoft.com/office/powerpoint/2010/main" val="646630948"/>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630</TotalTime>
  <Words>495</Words>
  <Application>Microsoft Macintosh PowerPoint</Application>
  <PresentationFormat>ワイド画面</PresentationFormat>
  <Paragraphs>49</Paragraphs>
  <Slides>2</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vt:i4>
      </vt:variant>
    </vt:vector>
  </HeadingPairs>
  <TitlesOfParts>
    <vt:vector size="11" baseType="lpstr">
      <vt:lpstr>Cambria Math</vt:lpstr>
      <vt:lpstr>Hiragino Mincho ProN W3</vt:lpstr>
      <vt:lpstr>Trebuchet MS</vt:lpstr>
      <vt:lpstr>Wingdings</vt:lpstr>
      <vt:lpstr>Wingdings 3</vt:lpstr>
      <vt:lpstr>Yu Gothic</vt:lpstr>
      <vt:lpstr>メイリオ</vt:lpstr>
      <vt:lpstr>Arial</vt:lpstr>
      <vt:lpstr>ファセット</vt:lpstr>
      <vt:lpstr>PowerPoint プレゼンテーション</vt:lpstr>
      <vt:lpstr>課題1・2の結果</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 K</dc:creator>
  <cp:lastModifiedBy>Y K</cp:lastModifiedBy>
  <cp:revision>15</cp:revision>
  <cp:lastPrinted>2017-12-03T17:03:45Z</cp:lastPrinted>
  <dcterms:created xsi:type="dcterms:W3CDTF">2017-12-03T15:13:28Z</dcterms:created>
  <dcterms:modified xsi:type="dcterms:W3CDTF">2017-12-04T01:44:09Z</dcterms:modified>
</cp:coreProperties>
</file>